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5" r:id="rId7"/>
    <p:sldId id="261" r:id="rId8"/>
    <p:sldId id="262" r:id="rId9"/>
    <p:sldId id="268" r:id="rId10"/>
    <p:sldId id="267" r:id="rId11"/>
    <p:sldId id="266" r:id="rId12"/>
    <p:sldId id="263" r:id="rId13"/>
    <p:sldId id="264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815" autoAdjust="0"/>
  </p:normalViewPr>
  <p:slideViewPr>
    <p:cSldViewPr>
      <p:cViewPr>
        <p:scale>
          <a:sx n="95" d="100"/>
          <a:sy n="95" d="100"/>
        </p:scale>
        <p:origin x="-2094" y="-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CA8EAD-3FF9-4C50-BA87-2F3F8BAB2A91}" type="datetimeFigureOut">
              <a:rPr lang="ru-RU" smtClean="0"/>
              <a:t>21.01.2023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0E6B9B-A712-40F5-BBEB-A4DE7CCCBE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070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0E6B9B-A712-40F5-BBEB-A4DE7CCCBE3E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43348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0E6B9B-A712-40F5-BBEB-A4DE7CCCBE3E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902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10" Type="http://schemas.openxmlformats.org/officeDocument/2006/relationships/image" Target="../media/image26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636912"/>
            <a:ext cx="8276456" cy="2232248"/>
          </a:xfrm>
        </p:spPr>
        <p:txBody>
          <a:bodyPr>
            <a:normAutofit fontScale="90000"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</a:rPr>
              <a:t>Опыт работы Лицея № 9 в рамках реализации </a:t>
            </a:r>
            <a:r>
              <a:rPr lang="en-US" sz="3600" b="1" i="1" dirty="0" smtClean="0">
                <a:solidFill>
                  <a:srgbClr val="FF0000"/>
                </a:solidFill>
              </a:rPr>
              <a:t>1 </a:t>
            </a:r>
            <a:r>
              <a:rPr lang="ru-RU" sz="3600" b="1" i="1" dirty="0" smtClean="0">
                <a:solidFill>
                  <a:srgbClr val="FF0000"/>
                </a:solidFill>
              </a:rPr>
              <a:t>этапа проекта </a:t>
            </a:r>
            <a:br>
              <a:rPr lang="ru-RU" sz="3600" b="1" i="1" dirty="0" smtClean="0">
                <a:solidFill>
                  <a:srgbClr val="FF0000"/>
                </a:solidFill>
              </a:rPr>
            </a:br>
            <a:r>
              <a:rPr lang="ru-RU" sz="3600" b="1" i="1" dirty="0" smtClean="0">
                <a:solidFill>
                  <a:srgbClr val="FF0000"/>
                </a:solidFill>
              </a:rPr>
              <a:t>500+</a:t>
            </a:r>
            <a:br>
              <a:rPr lang="ru-RU" sz="3600" b="1" i="1" dirty="0" smtClean="0">
                <a:solidFill>
                  <a:srgbClr val="FF0000"/>
                </a:solidFill>
              </a:rPr>
            </a:br>
            <a:r>
              <a:rPr lang="ru-RU" sz="3600" b="1" i="1" dirty="0" smtClean="0">
                <a:solidFill>
                  <a:srgbClr val="FF0000"/>
                </a:solidFill>
              </a:rPr>
              <a:t>2022</a:t>
            </a:r>
            <a:endParaRPr lang="ru-RU" sz="3600" b="1" i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3728" y="4797152"/>
            <a:ext cx="6400800" cy="1752600"/>
          </a:xfrm>
        </p:spPr>
        <p:txBody>
          <a:bodyPr/>
          <a:lstStyle/>
          <a:p>
            <a:r>
              <a:rPr lang="ru-RU" i="1" dirty="0" smtClean="0"/>
              <a:t>Заместитель директора по УВР</a:t>
            </a:r>
          </a:p>
          <a:p>
            <a:r>
              <a:rPr lang="ru-RU" i="1" dirty="0" smtClean="0"/>
              <a:t>Толокнева Т.И.</a:t>
            </a:r>
            <a:endParaRPr lang="ru-RU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0548" y="144463"/>
            <a:ext cx="4717675" cy="2352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6486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843707"/>
            <a:ext cx="4104456" cy="77809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Рисковый профиль </a:t>
            </a:r>
            <a:b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Низкий уровень вовлеченности родителей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1852679"/>
              </p:ext>
            </p:extLst>
          </p:nvPr>
        </p:nvGraphicFramePr>
        <p:xfrm>
          <a:off x="2123728" y="-6580228"/>
          <a:ext cx="6624736" cy="53893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07946"/>
                <a:gridCol w="2208395"/>
                <a:gridCol w="2208395"/>
              </a:tblGrid>
              <a:tr h="104920"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задачи</a:t>
                      </a:r>
                      <a:r>
                        <a:rPr lang="ru-RU" sz="300" spc="-28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Программы</a:t>
                      </a:r>
                      <a:endParaRPr lang="ru-RU" sz="3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747" marR="1874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 spc="-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Ожидаемые результаты</a:t>
                      </a:r>
                      <a:endParaRPr lang="ru-RU" sz="3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747" marR="187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Что реализовано в период  декабрь-май 2022</a:t>
                      </a:r>
                      <a:endParaRPr lang="ru-RU" sz="3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747" marR="18747" marT="0" marB="0"/>
                </a:tc>
              </a:tr>
              <a:tr h="20230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Дефицит педагогических кадров </a:t>
                      </a:r>
                    </a:p>
                    <a:p>
                      <a:pPr marL="342900" marR="145415" lvl="0" indent="-342900" algn="just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294005" algn="l"/>
                        </a:tabLst>
                      </a:pP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Проанализировать педагогический состав лицея для выявления кадрового дефицита, спрогнозировать потребности лицея в учителях-предметниках с целью сохранения и развития имеющегося кадрового потенциала.</a:t>
                      </a:r>
                    </a:p>
                    <a:p>
                      <a:pPr marL="342900" marR="145415" lvl="0" indent="-342900" algn="just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294005" algn="l"/>
                        </a:tabLst>
                      </a:pP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Организовать профессиональную переподготовку 1-2 учителей с целью устранения дефицита в педагогических кадрах.</a:t>
                      </a:r>
                    </a:p>
                    <a:p>
                      <a:pPr marL="342900" marR="145415" lvl="0" indent="-342900" algn="just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294005" algn="l"/>
                        </a:tabLst>
                      </a:pP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Совершенствовать систему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повышения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квалификации педагогических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работников,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том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числе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развивать внутрилицейскую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подготовку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педагогов.</a:t>
                      </a:r>
                    </a:p>
                    <a:p>
                      <a:pPr marL="342900" marR="145415" lvl="0" indent="-342900" algn="just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256540" algn="l"/>
                        </a:tabLst>
                      </a:pP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Активизировать творческий потенциал и профессиональный рост молодых учителей и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их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наставников,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что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обеспечит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формированию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стабильного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кадрового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состава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лицея.</a:t>
                      </a:r>
                      <a:endParaRPr lang="ru-RU" sz="3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145415" lvl="0" indent="-342900" algn="just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294005" algn="l"/>
                        </a:tabLst>
                      </a:pP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Использовать возможность Сетевого</a:t>
                      </a:r>
                      <a:r>
                        <a:rPr lang="ru-RU" sz="300" spc="-1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взаимодействия</a:t>
                      </a:r>
                      <a:r>
                        <a:rPr lang="ru-RU" sz="300" spc="-1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r>
                        <a:rPr lang="ru-RU" sz="300" spc="-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социального</a:t>
                      </a:r>
                      <a:r>
                        <a:rPr lang="ru-RU" sz="300" spc="-3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партнерства</a:t>
                      </a:r>
                      <a:r>
                        <a:rPr lang="ru-RU" sz="300" spc="-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ru-RU" sz="300" spc="-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развитии</a:t>
                      </a:r>
                      <a:r>
                        <a:rPr lang="ru-RU" sz="300" spc="-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кадрового потенциала.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3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747" marR="18747" marT="0" marB="0"/>
                </a:tc>
                <a:tc>
                  <a:txBody>
                    <a:bodyPr/>
                    <a:lstStyle/>
                    <a:p>
                      <a:pPr marL="342900" marR="252730" lvl="0" indent="-342900" algn="just">
                        <a:lnSpc>
                          <a:spcPts val="1350"/>
                        </a:lnSpc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156210" algn="l"/>
                        </a:tabLst>
                      </a:pP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Снижение количества вакантных ставок; 100% укомплектованность лицея педагогическими кадрами в 2022-2023 учебном году.</a:t>
                      </a:r>
                    </a:p>
                    <a:p>
                      <a:pPr marL="342900" marR="252730" lvl="0" indent="-342900" algn="just">
                        <a:lnSpc>
                          <a:spcPts val="1350"/>
                        </a:lnSpc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156210" algn="l"/>
                        </a:tabLst>
                      </a:pP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Увеличение доли педагогических работников, вовлеченных программу 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наставничества,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общего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числа </a:t>
                      </a:r>
                      <a:r>
                        <a:rPr lang="ru-RU" sz="300" spc="-28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педагогических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работников  на 10%.</a:t>
                      </a:r>
                    </a:p>
                    <a:p>
                      <a:pPr marL="342900" marR="252730" lvl="0" indent="-342900" algn="just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</a:pP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Повышение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доли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педагогических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работников,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прошедших</a:t>
                      </a:r>
                      <a:r>
                        <a:rPr lang="ru-RU" sz="300" spc="-28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повышение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квалификации,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программы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профессиональной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подготовки до 100%. </a:t>
                      </a:r>
                    </a:p>
                    <a:p>
                      <a:pPr marL="342900" marR="252730" lvl="0" indent="-342900" algn="just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</a:pP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Повышение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доли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педагогических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работников,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принявших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участие</a:t>
                      </a:r>
                      <a:r>
                        <a:rPr lang="ru-RU" sz="300" spc="-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ru-RU" sz="300" spc="-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профессиональных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конкурсах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r>
                        <a:rPr lang="ru-RU" sz="300" spc="-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проектах в 2022-2023 уч. году на 2 человека</a:t>
                      </a:r>
                    </a:p>
                    <a:p>
                      <a:pPr marL="342900" marR="252730" lvl="0" indent="-342900" algn="just">
                        <a:lnSpc>
                          <a:spcPts val="1350"/>
                        </a:lnSpc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156210" algn="l"/>
                        </a:tabLst>
                      </a:pP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Повышение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числа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педагогических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работников и администрации,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прошедших </a:t>
                      </a:r>
                      <a:r>
                        <a:rPr lang="ru-RU" sz="300" spc="-28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независимую оценку</a:t>
                      </a:r>
                      <a:r>
                        <a:rPr lang="ru-RU" sz="300" spc="-3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профессиональных</a:t>
                      </a:r>
                      <a:r>
                        <a:rPr lang="ru-RU" sz="300" spc="-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компетенций в период .</a:t>
                      </a:r>
                    </a:p>
                    <a:p>
                      <a:pPr marL="238760" marR="252730" algn="just">
                        <a:lnSpc>
                          <a:spcPts val="1350"/>
                        </a:lnSpc>
                        <a:spcAft>
                          <a:spcPts val="0"/>
                        </a:spcAft>
                        <a:tabLst>
                          <a:tab pos="156210" algn="l"/>
                        </a:tabLst>
                      </a:pP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Учителя  - 6 человека.</a:t>
                      </a:r>
                    </a:p>
                    <a:p>
                      <a:pPr marL="238760" marR="252730" algn="just">
                        <a:lnSpc>
                          <a:spcPts val="1350"/>
                        </a:lnSpc>
                        <a:spcAft>
                          <a:spcPts val="0"/>
                        </a:spcAft>
                        <a:tabLst>
                          <a:tab pos="156210" algn="l"/>
                        </a:tabLst>
                      </a:pP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Члены администрации – 2 человека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3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747" marR="18747" marT="0" marB="0"/>
                </a:tc>
                <a:tc>
                  <a:txBody>
                    <a:bodyPr/>
                    <a:lstStyle/>
                    <a:p>
                      <a:pPr marL="342900" marR="71755" lvl="0" indent="-342900">
                        <a:lnSpc>
                          <a:spcPts val="1365"/>
                        </a:lnSpc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</a:pP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Мониторинг потребности лицея в педагогических кадрах на 2022-2023 учебный год.</a:t>
                      </a:r>
                    </a:p>
                    <a:p>
                      <a:pPr marL="342900" marR="71755" lvl="0" indent="-342900">
                        <a:lnSpc>
                          <a:spcPts val="1365"/>
                        </a:lnSpc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</a:pP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Составление  предварительной нагрузки на 2022-2023 учебный год</a:t>
                      </a:r>
                    </a:p>
                    <a:p>
                      <a:pPr marL="342900" marR="71755" lvl="0" indent="-342900">
                        <a:lnSpc>
                          <a:spcPts val="1365"/>
                        </a:lnSpc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</a:pP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Составление справки о потребности в</a:t>
                      </a:r>
                      <a:b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педагогических кадрах на 2022-2023</a:t>
                      </a:r>
                      <a:b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учебный год ЦЗН</a:t>
                      </a:r>
                    </a:p>
                    <a:p>
                      <a:pPr marL="342900" marR="71755" lvl="0" indent="-342900">
                        <a:lnSpc>
                          <a:spcPts val="1365"/>
                        </a:lnSpc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</a:pP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Размещение заявки по вакансиям в ЦЗН </a:t>
                      </a:r>
                    </a:p>
                    <a:p>
                      <a:pPr marL="342900" marR="71755" lvl="0" indent="-342900">
                        <a:lnSpc>
                          <a:spcPts val="1365"/>
                        </a:lnSpc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</a:pP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Направление письма-заявки с имеющимися вакансиями в УрГПУ, ШГПУ, приняли участие в Дне карьеры педколледжа с целью привлечения молодых специалистов</a:t>
                      </a:r>
                    </a:p>
                    <a:p>
                      <a:pPr marL="342900" marR="1737360" lvl="0" indent="-342900" algn="l">
                        <a:lnSpc>
                          <a:spcPct val="97000"/>
                        </a:lnSpc>
                        <a:spcBef>
                          <a:spcPts val="975"/>
                        </a:spcBef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6645910" algn="l"/>
                        </a:tabLst>
                      </a:pP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Корпоративное обучение по программе: «Функциональная грамотность как приоритетный планируемый результат обучения учащихся в условиях реализации ФГОС. Глобальные компетенции»</a:t>
                      </a:r>
                      <a:endParaRPr lang="ru-RU" sz="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165735" lvl="0" indent="-342900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108585" algn="l"/>
                        </a:tabLst>
                      </a:pP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проведение методического дня:</a:t>
                      </a:r>
                    </a:p>
                    <a:p>
                      <a:pPr marL="342900" marR="165735" lvl="0" indent="-342900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108585" algn="l"/>
                        </a:tabLst>
                      </a:pP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«Обновление содержания программ дополнительного образования в контексте развития функциональной грамотности школьников, в рамках которого:</a:t>
                      </a:r>
                    </a:p>
                    <a:p>
                      <a:pPr marL="342900" marR="165735" lvl="0" indent="-342900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108585" algn="l"/>
                        </a:tabLst>
                      </a:pPr>
                      <a:r>
                        <a:rPr lang="ru-RU" sz="300" u="sng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Фестиваль открытых уроков: </a:t>
                      </a:r>
                      <a:endParaRPr lang="ru-RU" sz="3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165735" lvl="0" indent="-342900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108585" algn="l"/>
                        </a:tabLst>
                      </a:pP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«Общие подходы к формированию функциональной грамотности обучающихся Лицея № 9»</a:t>
                      </a:r>
                    </a:p>
                    <a:p>
                      <a:pPr marL="342900" marR="165735" lvl="0" indent="-342900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108585" algn="l"/>
                        </a:tabLst>
                      </a:pPr>
                      <a:r>
                        <a:rPr lang="ru-RU" sz="300" u="sng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Круглый стол - методический диалог: </a:t>
                      </a:r>
                      <a:endParaRPr lang="ru-RU" sz="3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165735" lvl="0" indent="-342900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108585" algn="l"/>
                        </a:tabLst>
                      </a:pP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 Применение в практике преподавания приёмов, форм работы и заданий на формирование функциональной грамотности»</a:t>
                      </a:r>
                    </a:p>
                    <a:p>
                      <a:pPr marL="342900" marR="165735" lvl="0" indent="-342900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108585" algn="l"/>
                        </a:tabLst>
                      </a:pPr>
                      <a:r>
                        <a:rPr lang="ru-RU" sz="300" u="sng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Лицейские педагогические чтения: </a:t>
                      </a:r>
                      <a:endParaRPr lang="ru-RU" sz="3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165735" lvl="0" indent="-342900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108585" algn="l"/>
                        </a:tabLst>
                      </a:pP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"Формирование и развитие функциональной грамотности – одна из основных задач современного образования«</a:t>
                      </a:r>
                    </a:p>
                    <a:p>
                      <a:pPr marL="342900" marR="165735" lvl="0" indent="-342900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108585" algn="l"/>
                        </a:tabLst>
                      </a:pP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Семинар-практикум: «Анализ мониторинга проведенных в марте оценочных процедур (ВПР). Корректировка рабочих программ</a:t>
                      </a:r>
                    </a:p>
                    <a:p>
                      <a:pPr marL="342900" marR="64770" lvl="0" indent="-342900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</a:pPr>
                      <a:r>
                        <a:rPr lang="ru-RU" sz="300" spc="-28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       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Участие</a:t>
                      </a:r>
                      <a:r>
                        <a:rPr lang="ru-RU" sz="300" spc="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педагогов</a:t>
                      </a:r>
                      <a:r>
                        <a:rPr lang="ru-RU" sz="300" spc="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ru-RU" sz="300" spc="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процедуре</a:t>
                      </a:r>
                      <a:r>
                        <a:rPr lang="ru-RU" sz="300" spc="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оценки</a:t>
                      </a:r>
                      <a:r>
                        <a:rPr lang="ru-RU" sz="300" spc="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предметных</a:t>
                      </a:r>
                      <a:r>
                        <a:rPr lang="ru-RU" sz="300" spc="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r>
                        <a:rPr lang="ru-RU" sz="300" spc="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методических компетенций</a:t>
                      </a:r>
                      <a:r>
                        <a:rPr lang="ru-RU" sz="300" spc="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учителей в рамках реализации</a:t>
                      </a:r>
                      <a:r>
                        <a:rPr lang="ru-RU" sz="300" spc="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ДПП</a:t>
                      </a:r>
                      <a:r>
                        <a:rPr lang="ru-RU" sz="300" spc="-1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ПК</a:t>
                      </a:r>
                      <a:r>
                        <a:rPr lang="ru-RU" sz="300" spc="2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«Школа современного</a:t>
                      </a:r>
                      <a:r>
                        <a:rPr lang="ru-RU" sz="300" spc="1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учителя»</a:t>
                      </a:r>
                      <a:endParaRPr lang="ru-RU" sz="3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747" marR="18747" marT="0" marB="0"/>
                </a:tc>
              </a:tr>
              <a:tr h="104920"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задачи</a:t>
                      </a:r>
                      <a:r>
                        <a:rPr lang="ru-RU" sz="300" spc="-28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Программы</a:t>
                      </a:r>
                      <a:endParaRPr lang="ru-RU" sz="3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747" marR="1874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 spc="-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Ожидаемые результаты</a:t>
                      </a:r>
                      <a:endParaRPr lang="ru-RU" sz="3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747" marR="187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Что реализовано в период  декабрь-май 2022</a:t>
                      </a:r>
                      <a:endParaRPr lang="ru-RU" sz="3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747" marR="18747" marT="0" marB="0"/>
                </a:tc>
              </a:tr>
              <a:tr h="780100">
                <a:tc>
                  <a:txBody>
                    <a:bodyPr/>
                    <a:lstStyle/>
                    <a:p>
                      <a:pPr marL="69850" marR="391160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Низкий уровень </a:t>
                      </a:r>
                      <a:r>
                        <a:rPr lang="ru-RU" sz="300" spc="-48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вовлеченности родителей</a:t>
                      </a:r>
                    </a:p>
                    <a:p>
                      <a:pPr marL="342900" marR="145415" lvl="0" indent="-342900" algn="just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238760" algn="l"/>
                        </a:tabLst>
                      </a:pP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Разработать</a:t>
                      </a:r>
                      <a:r>
                        <a:rPr lang="ru-RU" sz="300" spc="-1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r>
                        <a:rPr lang="ru-RU" sz="300" spc="-2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провести</a:t>
                      </a:r>
                      <a:r>
                        <a:rPr lang="ru-RU" sz="300" spc="-1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диагностику</a:t>
                      </a:r>
                      <a:r>
                        <a:rPr lang="ru-RU" sz="300" spc="-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</a:t>
                      </a:r>
                      <a:r>
                        <a:rPr lang="ru-RU" sz="300" spc="-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выявлению</a:t>
                      </a:r>
                      <a:r>
                        <a:rPr lang="ru-RU" sz="300" spc="-1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причин</a:t>
                      </a:r>
                      <a:r>
                        <a:rPr lang="ru-RU" sz="300" spc="-1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низкого</a:t>
                      </a:r>
                      <a:r>
                        <a:rPr lang="ru-RU" sz="300" spc="-2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уровня </a:t>
                      </a:r>
                      <a:r>
                        <a:rPr lang="ru-RU" sz="300" spc="-28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вовлеченности</a:t>
                      </a:r>
                      <a:r>
                        <a:rPr lang="ru-RU" sz="300" spc="-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родителей</a:t>
                      </a:r>
                      <a:r>
                        <a:rPr lang="ru-RU" sz="300" spc="29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r>
                        <a:rPr lang="ru-RU" sz="300" spc="-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их</a:t>
                      </a:r>
                      <a:r>
                        <a:rPr lang="ru-RU" sz="300" spc="1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удовлетворённости</a:t>
                      </a:r>
                      <a:r>
                        <a:rPr lang="ru-RU" sz="300" spc="2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работой</a:t>
                      </a:r>
                      <a:r>
                        <a:rPr lang="ru-RU" sz="300" spc="-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ОУ.</a:t>
                      </a:r>
                    </a:p>
                    <a:p>
                      <a:pPr marL="342900" marR="145415" lvl="0" indent="-342900" algn="just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238760" algn="l"/>
                        </a:tabLst>
                      </a:pP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Создать</a:t>
                      </a:r>
                      <a:r>
                        <a:rPr lang="ru-RU" sz="300" spc="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систему мер и мероприятий по непрерывному взаимодействию с родительской общественностью через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родительские</a:t>
                      </a:r>
                      <a:r>
                        <a:rPr lang="ru-RU" sz="300" spc="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сообщества</a:t>
                      </a:r>
                      <a:r>
                        <a:rPr lang="ru-RU" sz="300" spc="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</a:t>
                      </a:r>
                      <a:r>
                        <a:rPr lang="ru-RU" sz="300" spc="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организации</a:t>
                      </a:r>
                      <a:r>
                        <a:rPr lang="ru-RU" sz="300" spc="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управленческой,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урочной,</a:t>
                      </a:r>
                      <a:r>
                        <a:rPr lang="ru-RU" sz="300" spc="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внеурочной</a:t>
                      </a:r>
                      <a:r>
                        <a:rPr lang="ru-RU" sz="300" spc="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r>
                        <a:rPr lang="ru-RU" sz="300" spc="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досуговой</a:t>
                      </a:r>
                      <a:r>
                        <a:rPr lang="ru-RU" sz="300" spc="-28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деятельности</a:t>
                      </a:r>
                      <a:r>
                        <a:rPr lang="ru-RU" sz="300" spc="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обучающихся.</a:t>
                      </a:r>
                    </a:p>
                    <a:p>
                      <a:pPr marL="342900" marR="145415" lvl="0" indent="-342900" algn="just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238760" algn="l"/>
                        </a:tabLst>
                      </a:pP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Разработать</a:t>
                      </a:r>
                      <a:r>
                        <a:rPr lang="ru-RU" sz="300" spc="-3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r>
                        <a:rPr lang="ru-RU" sz="300" spc="-4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реализовать</a:t>
                      </a:r>
                      <a:r>
                        <a:rPr lang="ru-RU" sz="300" spc="-3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Программу</a:t>
                      </a:r>
                      <a:r>
                        <a:rPr lang="ru-RU" sz="300" spc="-6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взаимодействия</a:t>
                      </a:r>
                      <a:r>
                        <a:rPr lang="ru-RU" sz="300" spc="-4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лицея </a:t>
                      </a:r>
                      <a:r>
                        <a:rPr lang="ru-RU" sz="300" spc="-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r>
                        <a:rPr lang="ru-RU" sz="300" spc="22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родительской общественности  «СЕМЬЯ и ЛИЦЕЙ: навстречу друг другу».</a:t>
                      </a:r>
                    </a:p>
                    <a:p>
                      <a:pPr marL="342900" marR="145415" lvl="0" indent="-342900" algn="just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238760" algn="l"/>
                        </a:tabLst>
                      </a:pP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Организовать психолого-педагогическое сопровождение родителей.</a:t>
                      </a:r>
                    </a:p>
                    <a:p>
                      <a:pPr marL="270510" indent="-180340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 Активизировать информирование родителей обучающихся лицея о жизни лицея и организации образовательного и воспитательного процесса.</a:t>
                      </a:r>
                      <a:endParaRPr lang="ru-RU" sz="3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747" marR="18747" marT="0" marB="0"/>
                </a:tc>
                <a:tc>
                  <a:txBody>
                    <a:bodyPr/>
                    <a:lstStyle/>
                    <a:p>
                      <a:pPr marL="342900" marR="252730" lvl="0" indent="-342900" algn="just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156210" algn="l"/>
                        </a:tabLst>
                      </a:pP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Выявление</a:t>
                      </a:r>
                      <a:r>
                        <a:rPr lang="ru-RU" sz="300" spc="-2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доля</a:t>
                      </a:r>
                      <a:r>
                        <a:rPr lang="ru-RU" sz="300" spc="-1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родителей</a:t>
                      </a:r>
                      <a:r>
                        <a:rPr lang="ru-RU" sz="300" spc="-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заинтересованных</a:t>
                      </a:r>
                      <a:r>
                        <a:rPr lang="ru-RU" sz="300" spc="-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учебным</a:t>
                      </a:r>
                      <a:r>
                        <a:rPr lang="ru-RU" sz="300" spc="-2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процессом</a:t>
                      </a:r>
                      <a:r>
                        <a:rPr lang="ru-RU" sz="300" spc="-2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своих</a:t>
                      </a:r>
                      <a:r>
                        <a:rPr lang="ru-RU" sz="300" spc="-28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детей.</a:t>
                      </a:r>
                    </a:p>
                    <a:p>
                      <a:pPr marL="342900" marR="252730" lvl="0" indent="-342900" algn="just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90170" algn="l"/>
                        </a:tabLst>
                      </a:pP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Увеличение </a:t>
                      </a:r>
                      <a:r>
                        <a:rPr lang="ru-RU" sz="300" spc="11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уровня</a:t>
                      </a:r>
                      <a:r>
                        <a:rPr lang="ru-RU" sz="300" spc="11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вовлеченности</a:t>
                      </a:r>
                      <a:r>
                        <a:rPr lang="ru-RU" sz="300" spc="1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родителей</a:t>
                      </a:r>
                      <a:r>
                        <a:rPr lang="ru-RU" sz="300" spc="1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образовательный и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воспитательный процессы на 50 %;</a:t>
                      </a:r>
                    </a:p>
                    <a:p>
                      <a:pPr marL="342900" marR="252730" lvl="0" indent="-342900" algn="just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156210" algn="l"/>
                        </a:tabLst>
                      </a:pP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Увеличение  доля родителей, регулярно посещающих родительские собрания,</a:t>
                      </a:r>
                      <a:r>
                        <a:rPr lang="ru-RU" sz="300" spc="22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участвующих  во всеобучах, совместных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детско-родительских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мероприятиях</a:t>
                      </a:r>
                      <a:r>
                        <a:rPr lang="ru-RU" sz="300" spc="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</a:t>
                      </a:r>
                      <a:r>
                        <a:rPr lang="ru-RU" sz="300" spc="-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10%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Разработана,</a:t>
                      </a:r>
                      <a:r>
                        <a:rPr lang="ru-RU" sz="300" spc="-1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утверждена</a:t>
                      </a:r>
                      <a:r>
                        <a:rPr lang="ru-RU" sz="300" spc="-2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r>
                        <a:rPr lang="ru-RU" sz="300" spc="-2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реализована</a:t>
                      </a:r>
                      <a:r>
                        <a:rPr lang="ru-RU" sz="300" spc="-2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программа</a:t>
                      </a:r>
                      <a:r>
                        <a:rPr lang="ru-RU" sz="300" spc="26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взаимодействия</a:t>
                      </a:r>
                      <a:r>
                        <a:rPr lang="ru-RU" sz="300" spc="-2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лицея </a:t>
                      </a:r>
                      <a:r>
                        <a:rPr lang="ru-RU" sz="300" spc="-28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r>
                        <a:rPr lang="ru-RU" sz="300" spc="28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родителей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«СЕМЬЯ</a:t>
                      </a:r>
                      <a:r>
                        <a:rPr lang="ru-RU" sz="300" spc="-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r>
                        <a:rPr lang="ru-RU" sz="300" spc="-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ЛИЦЕЙ:</a:t>
                      </a:r>
                      <a:r>
                        <a:rPr lang="ru-RU" sz="300" spc="-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навстречу</a:t>
                      </a:r>
                      <a:r>
                        <a:rPr lang="ru-RU" sz="300" spc="-3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друг</a:t>
                      </a:r>
                      <a:r>
                        <a:rPr lang="ru-RU" sz="300" spc="-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другу»</a:t>
                      </a:r>
                      <a:endParaRPr lang="ru-RU" sz="3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747" marR="187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3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747" marR="18747" marT="0" marB="0"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1979327"/>
              </p:ext>
            </p:extLst>
          </p:nvPr>
        </p:nvGraphicFramePr>
        <p:xfrm>
          <a:off x="251520" y="2204864"/>
          <a:ext cx="8712968" cy="4463036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4428056"/>
                <a:gridCol w="4284912"/>
              </a:tblGrid>
              <a:tr h="288032">
                <a:tc>
                  <a:txBody>
                    <a:bodyPr/>
                    <a:lstStyle/>
                    <a:p>
                      <a:pPr marL="355600" indent="-285750" algn="ctr">
                        <a:lnSpc>
                          <a:spcPts val="134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</a:t>
                      </a: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задачи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177" marR="60177" marT="0" marB="0"/>
                </a:tc>
                <a:tc>
                  <a:txBody>
                    <a:bodyPr/>
                    <a:lstStyle/>
                    <a:p>
                      <a:pPr marL="285750" indent="-28575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400" b="1" spc="-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Ожидаемые результаты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77" marR="60177" marT="0" marB="0"/>
                </a:tc>
              </a:tr>
              <a:tr h="4175004">
                <a:tc>
                  <a:txBody>
                    <a:bodyPr/>
                    <a:lstStyle/>
                    <a:p>
                      <a:pPr marL="285750" lvl="0" indent="-285750">
                        <a:buFont typeface="Arial" pitchFamily="34" charset="0"/>
                        <a:buChar char="•"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Создать систему мер и мероприятий по непрерывному взаимодействию с родительской общественностью через родительские сообщества по организации управленческой, урочной, внеурочной и досуговой деятельности обучающихся.</a:t>
                      </a:r>
                    </a:p>
                    <a:p>
                      <a:pPr marL="285750" lvl="0" indent="-285750">
                        <a:buFont typeface="Arial" pitchFamily="34" charset="0"/>
                        <a:buChar char="•"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Разработать и реализовать Программу взаимодействия  лицея  и родительской общественности  «СЕМЬЯ и ЛИЦЕЙ: навстречу друг другу».</a:t>
                      </a:r>
                    </a:p>
                    <a:p>
                      <a:pPr marL="285750" lvl="0" indent="-285750">
                        <a:buFont typeface="Arial" pitchFamily="34" charset="0"/>
                        <a:buChar char="•"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Организовать психолого-педагогическое сопровождение родителей.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 Активизировать информирование родителей обучающихся лицея о жизни лицея и организации образовательного и воспитательного процесса.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77" marR="60177" marT="0" marB="0"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Выявление доли родителей заинтересованных учебным процессом своих  детей.</a:t>
                      </a:r>
                    </a:p>
                    <a:p>
                      <a:pPr marL="285750" lvl="0" indent="-285750">
                        <a:buFont typeface="Arial" pitchFamily="34" charset="0"/>
                        <a:buChar char="•"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Увеличение  уровня вовлеченности родителей в образовательный и воспитательный процессы на 50 %;</a:t>
                      </a:r>
                    </a:p>
                    <a:p>
                      <a:pPr marL="285750" lvl="0" indent="-285750">
                        <a:buFont typeface="Arial" pitchFamily="34" charset="0"/>
                        <a:buChar char="•"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Увеличение  доли родителей, регулярно посещающих родительские собрания,  участвующих  во всеобучах, совместных детско-родительских мероприятиях на 10%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Разработана, утверждена и реализована программа взаимодействия лицея  и родителей «СЕМЬЯ и ЛИЦЕЙ: навстречу друг другу»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77" marR="60177" marT="0" marB="0"/>
                </a:tc>
              </a:tr>
            </a:tbl>
          </a:graphicData>
        </a:graphic>
      </p:graphicFrame>
      <p:pic>
        <p:nvPicPr>
          <p:cNvPr id="9" name="Рисунок 8" descr="C:\Users\Пользователь2\Desktop\ЗАМ ПО ВР\2021-2022 учебный год\500+\9f6d22dec5a20bcdd01cd84e98637764_XL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58936" y="188640"/>
            <a:ext cx="3371726" cy="19486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43003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реализовано в период  декабрь-май 2022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57400"/>
            <a:ext cx="3538736" cy="5400600"/>
          </a:xfrm>
          <a:ln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Участие родителей 4х классов в формировании Учебного плана для предпрофильных 5х классов на 2022-2023 учебный год: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-анкетирование;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-проведение родительского собрания,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индивидуальных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бесед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Участие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родителей 9х классов в формировании Учебного плана для профильного 10 класса на 2022-2023 учебный год: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-анкетирование;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-проведение родительского собрания, круглых столов, индивидуальных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бесед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Традиционное привлечение родителей в качестве экспертов к процедуре оценивания итоговых индивидуальных проектов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Контроль питания обучающихся лицея в столовой.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Привлечение родительской общественности к оценке материально-технического состояния учебных кабинетов, мест общего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пользования перед ремонтом Лицея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День открытых дверей «День семьи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644008" y="1781199"/>
            <a:ext cx="3538736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139952" y="1340768"/>
            <a:ext cx="4680520" cy="507342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19" t="14864" r="34945" b="5318"/>
          <a:stretch/>
        </p:blipFill>
        <p:spPr bwMode="auto">
          <a:xfrm>
            <a:off x="4644008" y="1679338"/>
            <a:ext cx="4042792" cy="4899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032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Сотрудничество семьи и Лицея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844824"/>
            <a:ext cx="4389636" cy="3292227"/>
          </a:xfrm>
        </p:spPr>
      </p:pic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179512" y="1772816"/>
            <a:ext cx="4038600" cy="144016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Когда люди объединяются, они могут гораздо больше!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бъект 4"/>
          <p:cNvSpPr txBox="1">
            <a:spLocks/>
          </p:cNvSpPr>
          <p:nvPr/>
        </p:nvSpPr>
        <p:spPr>
          <a:xfrm>
            <a:off x="179512" y="3933056"/>
            <a:ext cx="4608512" cy="230425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Взаимное принятие решений, понимание, уважение, поддержка, </a:t>
            </a:r>
          </a:p>
          <a:p>
            <a:pPr marL="0" indent="0" algn="ctr">
              <a:buFont typeface="Arial" pitchFamily="34" charset="0"/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согласованные действия, установленные договоренности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970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7" name="Picture 3" descr="C:\Users\англ.яз_5\Downloads\20220423_1404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3840" y="4268146"/>
            <a:ext cx="5750160" cy="258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англ.яз_5\Downloads\20220423_1431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98216" cy="2296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 descr="C:\Users\англ.яз_5\Downloads\20220423_13282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056816"/>
            <a:ext cx="5280175" cy="237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англ.яз_5\Downloads\20220423_13354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90" t="26669" r="24964" b="3848"/>
          <a:stretch/>
        </p:blipFill>
        <p:spPr bwMode="auto">
          <a:xfrm>
            <a:off x="5299917" y="3442660"/>
            <a:ext cx="1400474" cy="1294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англ.яз_5\Downloads\20220423_14213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" y="2296220"/>
            <a:ext cx="5090800" cy="2292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англ.яз_5\Downloads\20220424_17411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564" y="-64390"/>
            <a:ext cx="4103436" cy="2174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Users\англ.яз_5\Downloads\20220423_124942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536" y="4589099"/>
            <a:ext cx="5112752" cy="2302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C:\Users\англ.яз_5\Downloads\20220423_124949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2696" y="10247915"/>
            <a:ext cx="2509205" cy="1130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7688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Итоги 1 этапа: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Анализ, мониторинг, осмысление и перезагрузка завершены</a:t>
            </a:r>
          </a:p>
          <a:p>
            <a:r>
              <a:rPr lang="ru-RU" smtClean="0"/>
              <a:t>Впереди </a:t>
            </a:r>
            <a:r>
              <a:rPr lang="ru-RU" dirty="0" smtClean="0"/>
              <a:t>реализация программ и выход на поставленные цели.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970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Краткая характеристика Лицея № 9 – участника проекта 500+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Муниципальное автономное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общеобразовательное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учреждение «Лицей № 9» основано в 1992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году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20 классах обучается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517 обучающихся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-8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классов уровня начального общего образования (228 обучающихся),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-10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классов уровня основного общего образования (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241обучающихся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),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-2 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класса уровня среднего общего образования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(48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обучающихся).</a:t>
            </a:r>
          </a:p>
        </p:txBody>
      </p:sp>
    </p:spTree>
    <p:extLst>
      <p:ext uri="{BB962C8B-B14F-4D97-AF65-F5344CB8AC3E}">
        <p14:creationId xmlns:p14="http://schemas.microsoft.com/office/powerpoint/2010/main" val="349549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коллектив Лицея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51520" y="1268761"/>
            <a:ext cx="4608512" cy="4857402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 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Стаж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педагогических работников: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5 лет –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человека,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5-10 лет – 1 человека,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10-20 лет – 5 человек,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20-30 лет –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человека,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свыше 30 лет –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Возрастной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педагогических работников: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25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 – 3,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25-35 лет – 3,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35-45 лет – 5,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45-55 лет –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10,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старше 55 лет – 9 педагогов</a:t>
            </a:r>
          </a:p>
          <a:p>
            <a:pPr marL="0" indent="0">
              <a:buNone/>
            </a:pPr>
            <a:endParaRPr lang="ru-RU" sz="700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268760"/>
            <a:ext cx="4041775" cy="48574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Высшая квалификационная категория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14 (52%)</a:t>
            </a:r>
          </a:p>
          <a:p>
            <a:pPr marL="0" indent="0">
              <a:buNone/>
            </a:pP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квалификационная категория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11 (41%)</a:t>
            </a:r>
          </a:p>
          <a:p>
            <a:pPr marL="0" indent="0">
              <a:buNone/>
            </a:pP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 занимаемой должности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2 (7%)</a:t>
            </a:r>
          </a:p>
          <a:p>
            <a:pPr marL="0" indent="0">
              <a:buNone/>
            </a:pP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Молодые педагоги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3 (11%)</a:t>
            </a:r>
          </a:p>
          <a:p>
            <a:pPr marL="0" indent="0" algn="ctr">
              <a:buNone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учебная нагрузка учителей: 24,5 часа </a:t>
            </a:r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63744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Рисковые профили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7784900"/>
              </p:ext>
            </p:extLst>
          </p:nvPr>
        </p:nvGraphicFramePr>
        <p:xfrm>
          <a:off x="179512" y="1124744"/>
          <a:ext cx="8640959" cy="546264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6048672"/>
                <a:gridCol w="2592287"/>
              </a:tblGrid>
              <a:tr h="7609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Факторы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риска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115" marR="3411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Значимость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фактора риска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(аналитика ФИОКО) **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115" marR="34115" marT="0" marB="0"/>
                </a:tc>
              </a:tr>
              <a:tr h="3016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Низкий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оснащения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школы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115" marR="3411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низкая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115" marR="34115" marT="0" marB="0"/>
                </a:tc>
              </a:tr>
              <a:tr h="3412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Дефицит педагогических кадров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115" marR="3411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высокая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115" marR="34115" marT="0" marB="0">
                    <a:solidFill>
                      <a:srgbClr val="FF0000"/>
                    </a:solidFill>
                  </a:tcPr>
                </a:tc>
              </a:tr>
              <a:tr h="6032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Недостаточная предметная и методическая компетентность педагогических работников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115" marR="3411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низкая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115" marR="34115" marT="0" marB="0"/>
                </a:tc>
              </a:tr>
              <a:tr h="3016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Риски низкой адаптивности учебного процесса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115" marR="3411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низкая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115" marR="34115" marT="0" marB="0"/>
                </a:tc>
              </a:tr>
              <a:tr h="6032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Несформированность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внутришкольной системы повышения квалификации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115" marR="3411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низкая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115" marR="34115" marT="0" marB="0"/>
                </a:tc>
              </a:tr>
              <a:tr h="6032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Высокая доля обучающихся с рисками учебной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неуспешности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115" marR="3411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низкая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115" marR="34115" marT="0" marB="0"/>
                </a:tc>
              </a:tr>
              <a:tr h="3016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 Высокая доля обучающихся с ОВЗ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115" marR="3411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низкая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115" marR="34115" marT="0" marB="0"/>
                </a:tc>
              </a:tr>
              <a:tr h="6032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 Низкое качество преодоления языковых и культурных барьеров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115" marR="3411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низкая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115" marR="34115" marT="0" marB="0"/>
                </a:tc>
              </a:tr>
              <a:tr h="6391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 Пониженный уровень качества школьной образовательной и воспитательной среды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115" marR="3411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средняя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115" marR="3411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412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Низкий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вовлеченности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родителей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115" marR="3411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средняя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115" marR="3411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3144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этап проекта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(самоанализ рисковых профилей;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SWOT –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анализ; мониторинги)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Осмысление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ПЕРЕЗАГРУЗКА: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Начни с себя</a:t>
            </a:r>
          </a:p>
          <a:p>
            <a:pPr marL="0" indent="0" algn="ctr">
              <a:buNone/>
            </a:pPr>
            <a:r>
              <a:rPr lang="ru-RU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-Вовлеки родителей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ru-RU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Вместе повысьте </a:t>
            </a:r>
            <a:r>
              <a:rPr lang="ru-RU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качества </a:t>
            </a:r>
            <a:r>
              <a:rPr lang="ru-RU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школьной </a:t>
            </a:r>
            <a:r>
              <a:rPr lang="ru-RU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и воспитательной среды</a:t>
            </a:r>
            <a:endParaRPr lang="ru-RU" sz="3000" b="1" dirty="0">
              <a:solidFill>
                <a:srgbClr val="FF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endParaRPr lang="ru-RU" sz="3000" b="1" dirty="0" smtClean="0"/>
          </a:p>
          <a:p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 descr="C:\Users\англ.яз_5\Desktop\к презентации\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132856"/>
            <a:ext cx="1954672" cy="1954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022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Tatia\Desktop\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581" y="110543"/>
            <a:ext cx="3643971" cy="3386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Tatia\Desktop\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5779" y="646014"/>
            <a:ext cx="3258430" cy="2851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Tatia\Desktop\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0544"/>
            <a:ext cx="3320963" cy="3162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Tatia\Downloads\IMG202205130037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272796"/>
            <a:ext cx="3227749" cy="3227749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3078" name="Picture 6" descr="C:\Users\Tatia\Downloads\IMG20220513003719.jpg"/>
          <p:cNvPicPr>
            <a:picLocks noChangeAspect="1" noChangeArrowheads="1"/>
          </p:cNvPicPr>
          <p:nvPr/>
        </p:nvPicPr>
        <p:blipFill>
          <a:blip r:embed="rId7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217" y="3019174"/>
            <a:ext cx="3471336" cy="3471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7471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843707"/>
            <a:ext cx="4104456" cy="77809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Рисковый профиль </a:t>
            </a:r>
            <a:b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«Дефицит кадров»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 descr="C:\Users\англ.яз_5\Desktop\к презентации\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16632"/>
            <a:ext cx="4176464" cy="22322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2712580"/>
              </p:ext>
            </p:extLst>
          </p:nvPr>
        </p:nvGraphicFramePr>
        <p:xfrm>
          <a:off x="2123728" y="-6580228"/>
          <a:ext cx="6624736" cy="53893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07946"/>
                <a:gridCol w="2208395"/>
                <a:gridCol w="2208395"/>
              </a:tblGrid>
              <a:tr h="104920"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задачи</a:t>
                      </a:r>
                      <a:r>
                        <a:rPr lang="ru-RU" sz="300" spc="-28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Программы</a:t>
                      </a:r>
                      <a:endParaRPr lang="ru-RU" sz="3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747" marR="1874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 spc="-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Ожидаемые результаты</a:t>
                      </a:r>
                      <a:endParaRPr lang="ru-RU" sz="3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747" marR="187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Что реализовано в период  декабрь-май 2022</a:t>
                      </a:r>
                      <a:endParaRPr lang="ru-RU" sz="3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747" marR="18747" marT="0" marB="0"/>
                </a:tc>
              </a:tr>
              <a:tr h="20230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Дефицит педагогических кадров </a:t>
                      </a:r>
                    </a:p>
                    <a:p>
                      <a:pPr marL="342900" marR="145415" lvl="0" indent="-342900" algn="just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294005" algn="l"/>
                        </a:tabLst>
                      </a:pP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Проанализировать педагогический состав лицея для выявления кадрового дефицита, спрогнозировать потребности лицея в учителях-предметниках с целью сохранения и развития имеющегося кадрового потенциала.</a:t>
                      </a:r>
                    </a:p>
                    <a:p>
                      <a:pPr marL="342900" marR="145415" lvl="0" indent="-342900" algn="just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294005" algn="l"/>
                        </a:tabLst>
                      </a:pP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Организовать профессиональную переподготовку 1-2 учителей с целью устранения дефицита в педагогических кадрах.</a:t>
                      </a:r>
                    </a:p>
                    <a:p>
                      <a:pPr marL="342900" marR="145415" lvl="0" indent="-342900" algn="just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294005" algn="l"/>
                        </a:tabLst>
                      </a:pP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Совершенствовать систему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повышения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квалификации педагогических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работников,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том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числе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развивать внутрилицейскую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подготовку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педагогов.</a:t>
                      </a:r>
                    </a:p>
                    <a:p>
                      <a:pPr marL="342900" marR="145415" lvl="0" indent="-342900" algn="just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256540" algn="l"/>
                        </a:tabLst>
                      </a:pP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Активизировать творческий потенциал и профессиональный рост молодых учителей и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их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наставников,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что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обеспечит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формированию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стабильного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кадрового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состава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лицея.</a:t>
                      </a:r>
                      <a:endParaRPr lang="ru-RU" sz="3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145415" lvl="0" indent="-342900" algn="just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294005" algn="l"/>
                        </a:tabLst>
                      </a:pP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Использовать возможность Сетевого</a:t>
                      </a:r>
                      <a:r>
                        <a:rPr lang="ru-RU" sz="300" spc="-1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взаимодействия</a:t>
                      </a:r>
                      <a:r>
                        <a:rPr lang="ru-RU" sz="300" spc="-1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r>
                        <a:rPr lang="ru-RU" sz="300" spc="-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социального</a:t>
                      </a:r>
                      <a:r>
                        <a:rPr lang="ru-RU" sz="300" spc="-3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партнерства</a:t>
                      </a:r>
                      <a:r>
                        <a:rPr lang="ru-RU" sz="300" spc="-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ru-RU" sz="300" spc="-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развитии</a:t>
                      </a:r>
                      <a:r>
                        <a:rPr lang="ru-RU" sz="300" spc="-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кадрового потенциала.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3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747" marR="18747" marT="0" marB="0"/>
                </a:tc>
                <a:tc>
                  <a:txBody>
                    <a:bodyPr/>
                    <a:lstStyle/>
                    <a:p>
                      <a:pPr marL="342900" marR="252730" lvl="0" indent="-342900" algn="just">
                        <a:lnSpc>
                          <a:spcPts val="1350"/>
                        </a:lnSpc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156210" algn="l"/>
                        </a:tabLst>
                      </a:pP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Снижение количества вакантных ставок; 100% укомплектованность лицея педагогическими кадрами в 2022-2023 учебном году.</a:t>
                      </a:r>
                    </a:p>
                    <a:p>
                      <a:pPr marL="342900" marR="252730" lvl="0" indent="-342900" algn="just">
                        <a:lnSpc>
                          <a:spcPts val="1350"/>
                        </a:lnSpc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156210" algn="l"/>
                        </a:tabLst>
                      </a:pP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Увеличение доли педагогических работников, вовлеченных программу 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наставничества,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общего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числа </a:t>
                      </a:r>
                      <a:r>
                        <a:rPr lang="ru-RU" sz="300" spc="-28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педагогических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работников  на 10%.</a:t>
                      </a:r>
                    </a:p>
                    <a:p>
                      <a:pPr marL="342900" marR="252730" lvl="0" indent="-342900" algn="just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</a:pP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Повышение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доли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педагогических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работников,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прошедших</a:t>
                      </a:r>
                      <a:r>
                        <a:rPr lang="ru-RU" sz="300" spc="-28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повышение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квалификации,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программы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профессиональной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подготовки до 100%. </a:t>
                      </a:r>
                    </a:p>
                    <a:p>
                      <a:pPr marL="342900" marR="252730" lvl="0" indent="-342900" algn="just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</a:pP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Повышение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доли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педагогических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работников,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принявших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участие</a:t>
                      </a:r>
                      <a:r>
                        <a:rPr lang="ru-RU" sz="300" spc="-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ru-RU" sz="300" spc="-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профессиональных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конкурсах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r>
                        <a:rPr lang="ru-RU" sz="300" spc="-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проектах в 2022-2023 уч. году на 2 человека</a:t>
                      </a:r>
                    </a:p>
                    <a:p>
                      <a:pPr marL="342900" marR="252730" lvl="0" indent="-342900" algn="just">
                        <a:lnSpc>
                          <a:spcPts val="1350"/>
                        </a:lnSpc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156210" algn="l"/>
                        </a:tabLst>
                      </a:pP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Повышение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числа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педагогических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работников и администрации,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прошедших </a:t>
                      </a:r>
                      <a:r>
                        <a:rPr lang="ru-RU" sz="300" spc="-28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независимую оценку</a:t>
                      </a:r>
                      <a:r>
                        <a:rPr lang="ru-RU" sz="300" spc="-3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профессиональных</a:t>
                      </a:r>
                      <a:r>
                        <a:rPr lang="ru-RU" sz="300" spc="-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компетенций в период .</a:t>
                      </a:r>
                    </a:p>
                    <a:p>
                      <a:pPr marL="238760" marR="252730" algn="just">
                        <a:lnSpc>
                          <a:spcPts val="1350"/>
                        </a:lnSpc>
                        <a:spcAft>
                          <a:spcPts val="0"/>
                        </a:spcAft>
                        <a:tabLst>
                          <a:tab pos="156210" algn="l"/>
                        </a:tabLst>
                      </a:pP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Учителя  - 6 человека.</a:t>
                      </a:r>
                    </a:p>
                    <a:p>
                      <a:pPr marL="238760" marR="252730" algn="just">
                        <a:lnSpc>
                          <a:spcPts val="1350"/>
                        </a:lnSpc>
                        <a:spcAft>
                          <a:spcPts val="0"/>
                        </a:spcAft>
                        <a:tabLst>
                          <a:tab pos="156210" algn="l"/>
                        </a:tabLst>
                      </a:pP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Члены администрации – 2 человека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3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747" marR="18747" marT="0" marB="0"/>
                </a:tc>
                <a:tc>
                  <a:txBody>
                    <a:bodyPr/>
                    <a:lstStyle/>
                    <a:p>
                      <a:pPr marL="342900" marR="71755" lvl="0" indent="-342900">
                        <a:lnSpc>
                          <a:spcPts val="1365"/>
                        </a:lnSpc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</a:pP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Мониторинг потребности лицея в педагогических кадрах на 2022-2023 учебный год.</a:t>
                      </a:r>
                    </a:p>
                    <a:p>
                      <a:pPr marL="342900" marR="71755" lvl="0" indent="-342900">
                        <a:lnSpc>
                          <a:spcPts val="1365"/>
                        </a:lnSpc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</a:pP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Составление  предварительной нагрузки на 2022-2023 учебный год</a:t>
                      </a:r>
                    </a:p>
                    <a:p>
                      <a:pPr marL="342900" marR="71755" lvl="0" indent="-342900">
                        <a:lnSpc>
                          <a:spcPts val="1365"/>
                        </a:lnSpc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</a:pP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Составление справки о потребности в</a:t>
                      </a:r>
                      <a:b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педагогических кадрах на 2022-2023</a:t>
                      </a:r>
                      <a:b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учебный год ЦЗН</a:t>
                      </a:r>
                    </a:p>
                    <a:p>
                      <a:pPr marL="342900" marR="71755" lvl="0" indent="-342900">
                        <a:lnSpc>
                          <a:spcPts val="1365"/>
                        </a:lnSpc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</a:pP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Размещение заявки по вакансиям в ЦЗН </a:t>
                      </a:r>
                    </a:p>
                    <a:p>
                      <a:pPr marL="342900" marR="71755" lvl="0" indent="-342900">
                        <a:lnSpc>
                          <a:spcPts val="1365"/>
                        </a:lnSpc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</a:pP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Направление письма-заявки с имеющимися вакансиями в УрГПУ, ШГПУ, приняли участие в Дне карьеры педколледжа с целью привлечения молодых специалистов</a:t>
                      </a:r>
                    </a:p>
                    <a:p>
                      <a:pPr marL="342900" marR="1737360" lvl="0" indent="-342900" algn="l">
                        <a:lnSpc>
                          <a:spcPct val="97000"/>
                        </a:lnSpc>
                        <a:spcBef>
                          <a:spcPts val="975"/>
                        </a:spcBef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6645910" algn="l"/>
                        </a:tabLst>
                      </a:pP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Корпоративное обучение по программе: «Функциональная грамотность как приоритетный планируемый результат обучения учащихся в условиях реализации ФГОС. Глобальные компетенции»</a:t>
                      </a:r>
                      <a:endParaRPr lang="ru-RU" sz="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165735" lvl="0" indent="-342900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108585" algn="l"/>
                        </a:tabLst>
                      </a:pP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проведение методического дня:</a:t>
                      </a:r>
                    </a:p>
                    <a:p>
                      <a:pPr marL="342900" marR="165735" lvl="0" indent="-342900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108585" algn="l"/>
                        </a:tabLst>
                      </a:pP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«Обновление содержания программ дополнительного образования в контексте развития функциональной грамотности школьников, в рамках которого:</a:t>
                      </a:r>
                    </a:p>
                    <a:p>
                      <a:pPr marL="342900" marR="165735" lvl="0" indent="-342900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108585" algn="l"/>
                        </a:tabLst>
                      </a:pPr>
                      <a:r>
                        <a:rPr lang="ru-RU" sz="300" u="sng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Фестиваль открытых уроков: </a:t>
                      </a:r>
                      <a:endParaRPr lang="ru-RU" sz="3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165735" lvl="0" indent="-342900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108585" algn="l"/>
                        </a:tabLst>
                      </a:pP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«Общие подходы к формированию функциональной грамотности обучающихся Лицея № 9»</a:t>
                      </a:r>
                    </a:p>
                    <a:p>
                      <a:pPr marL="342900" marR="165735" lvl="0" indent="-342900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108585" algn="l"/>
                        </a:tabLst>
                      </a:pPr>
                      <a:r>
                        <a:rPr lang="ru-RU" sz="300" u="sng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Круглый стол - методический диалог: </a:t>
                      </a:r>
                      <a:endParaRPr lang="ru-RU" sz="3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165735" lvl="0" indent="-342900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108585" algn="l"/>
                        </a:tabLst>
                      </a:pP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 Применение в практике преподавания приёмов, форм работы и заданий на формирование функциональной грамотности»</a:t>
                      </a:r>
                    </a:p>
                    <a:p>
                      <a:pPr marL="342900" marR="165735" lvl="0" indent="-342900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108585" algn="l"/>
                        </a:tabLst>
                      </a:pPr>
                      <a:r>
                        <a:rPr lang="ru-RU" sz="300" u="sng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Лицейские педагогические чтения: </a:t>
                      </a:r>
                      <a:endParaRPr lang="ru-RU" sz="3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165735" lvl="0" indent="-342900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108585" algn="l"/>
                        </a:tabLst>
                      </a:pP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"Формирование и развитие функциональной грамотности – одна из основных задач современного образования«</a:t>
                      </a:r>
                    </a:p>
                    <a:p>
                      <a:pPr marL="342900" marR="165735" lvl="0" indent="-342900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108585" algn="l"/>
                        </a:tabLst>
                      </a:pP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Семинар-практикум: «Анализ мониторинга проведенных в марте оценочных процедур (ВПР). Корректировка рабочих программ</a:t>
                      </a:r>
                    </a:p>
                    <a:p>
                      <a:pPr marL="342900" marR="64770" lvl="0" indent="-342900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</a:pPr>
                      <a:r>
                        <a:rPr lang="ru-RU" sz="300" spc="-28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       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Участие</a:t>
                      </a:r>
                      <a:r>
                        <a:rPr lang="ru-RU" sz="300" spc="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педагогов</a:t>
                      </a:r>
                      <a:r>
                        <a:rPr lang="ru-RU" sz="300" spc="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ru-RU" sz="300" spc="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процедуре</a:t>
                      </a:r>
                      <a:r>
                        <a:rPr lang="ru-RU" sz="300" spc="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оценки</a:t>
                      </a:r>
                      <a:r>
                        <a:rPr lang="ru-RU" sz="300" spc="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предметных</a:t>
                      </a:r>
                      <a:r>
                        <a:rPr lang="ru-RU" sz="300" spc="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r>
                        <a:rPr lang="ru-RU" sz="300" spc="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методических компетенций</a:t>
                      </a:r>
                      <a:r>
                        <a:rPr lang="ru-RU" sz="300" spc="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учителей в рамках реализации</a:t>
                      </a:r>
                      <a:r>
                        <a:rPr lang="ru-RU" sz="300" spc="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ДПП</a:t>
                      </a:r>
                      <a:r>
                        <a:rPr lang="ru-RU" sz="300" spc="-1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ПК</a:t>
                      </a:r>
                      <a:r>
                        <a:rPr lang="ru-RU" sz="300" spc="2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«Школа современного</a:t>
                      </a:r>
                      <a:r>
                        <a:rPr lang="ru-RU" sz="300" spc="1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учителя»</a:t>
                      </a:r>
                      <a:endParaRPr lang="ru-RU" sz="3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747" marR="18747" marT="0" marB="0"/>
                </a:tc>
              </a:tr>
              <a:tr h="104920"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задачи</a:t>
                      </a:r>
                      <a:r>
                        <a:rPr lang="ru-RU" sz="300" spc="-28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Программы</a:t>
                      </a:r>
                      <a:endParaRPr lang="ru-RU" sz="3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747" marR="1874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 spc="-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Ожидаемые результаты</a:t>
                      </a:r>
                      <a:endParaRPr lang="ru-RU" sz="3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747" marR="187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Что реализовано в период  декабрь-май 2022</a:t>
                      </a:r>
                      <a:endParaRPr lang="ru-RU" sz="3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747" marR="18747" marT="0" marB="0"/>
                </a:tc>
              </a:tr>
              <a:tr h="780100">
                <a:tc>
                  <a:txBody>
                    <a:bodyPr/>
                    <a:lstStyle/>
                    <a:p>
                      <a:pPr marL="69850" marR="391160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Низкий уровень </a:t>
                      </a:r>
                      <a:r>
                        <a:rPr lang="ru-RU" sz="300" spc="-48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вовлеченности родителей</a:t>
                      </a:r>
                    </a:p>
                    <a:p>
                      <a:pPr marL="342900" marR="145415" lvl="0" indent="-342900" algn="just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238760" algn="l"/>
                        </a:tabLst>
                      </a:pP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Разработать</a:t>
                      </a:r>
                      <a:r>
                        <a:rPr lang="ru-RU" sz="300" spc="-1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r>
                        <a:rPr lang="ru-RU" sz="300" spc="-2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провести</a:t>
                      </a:r>
                      <a:r>
                        <a:rPr lang="ru-RU" sz="300" spc="-1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диагностику</a:t>
                      </a:r>
                      <a:r>
                        <a:rPr lang="ru-RU" sz="300" spc="-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</a:t>
                      </a:r>
                      <a:r>
                        <a:rPr lang="ru-RU" sz="300" spc="-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выявлению</a:t>
                      </a:r>
                      <a:r>
                        <a:rPr lang="ru-RU" sz="300" spc="-1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причин</a:t>
                      </a:r>
                      <a:r>
                        <a:rPr lang="ru-RU" sz="300" spc="-1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низкого</a:t>
                      </a:r>
                      <a:r>
                        <a:rPr lang="ru-RU" sz="300" spc="-2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уровня </a:t>
                      </a:r>
                      <a:r>
                        <a:rPr lang="ru-RU" sz="300" spc="-28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вовлеченности</a:t>
                      </a:r>
                      <a:r>
                        <a:rPr lang="ru-RU" sz="300" spc="-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родителей</a:t>
                      </a:r>
                      <a:r>
                        <a:rPr lang="ru-RU" sz="300" spc="29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r>
                        <a:rPr lang="ru-RU" sz="300" spc="-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их</a:t>
                      </a:r>
                      <a:r>
                        <a:rPr lang="ru-RU" sz="300" spc="1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удовлетворённости</a:t>
                      </a:r>
                      <a:r>
                        <a:rPr lang="ru-RU" sz="300" spc="2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работой</a:t>
                      </a:r>
                      <a:r>
                        <a:rPr lang="ru-RU" sz="300" spc="-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ОУ.</a:t>
                      </a:r>
                    </a:p>
                    <a:p>
                      <a:pPr marL="342900" marR="145415" lvl="0" indent="-342900" algn="just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238760" algn="l"/>
                        </a:tabLst>
                      </a:pP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Создать</a:t>
                      </a:r>
                      <a:r>
                        <a:rPr lang="ru-RU" sz="300" spc="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систему мер и мероприятий по непрерывному взаимодействию с родительской общественностью через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родительские</a:t>
                      </a:r>
                      <a:r>
                        <a:rPr lang="ru-RU" sz="300" spc="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сообщества</a:t>
                      </a:r>
                      <a:r>
                        <a:rPr lang="ru-RU" sz="300" spc="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</a:t>
                      </a:r>
                      <a:r>
                        <a:rPr lang="ru-RU" sz="300" spc="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организации</a:t>
                      </a:r>
                      <a:r>
                        <a:rPr lang="ru-RU" sz="300" spc="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управленческой,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урочной,</a:t>
                      </a:r>
                      <a:r>
                        <a:rPr lang="ru-RU" sz="300" spc="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внеурочной</a:t>
                      </a:r>
                      <a:r>
                        <a:rPr lang="ru-RU" sz="300" spc="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r>
                        <a:rPr lang="ru-RU" sz="300" spc="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досуговой</a:t>
                      </a:r>
                      <a:r>
                        <a:rPr lang="ru-RU" sz="300" spc="-28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деятельности</a:t>
                      </a:r>
                      <a:r>
                        <a:rPr lang="ru-RU" sz="300" spc="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обучающихся.</a:t>
                      </a:r>
                    </a:p>
                    <a:p>
                      <a:pPr marL="342900" marR="145415" lvl="0" indent="-342900" algn="just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238760" algn="l"/>
                        </a:tabLst>
                      </a:pP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Разработать</a:t>
                      </a:r>
                      <a:r>
                        <a:rPr lang="ru-RU" sz="300" spc="-3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r>
                        <a:rPr lang="ru-RU" sz="300" spc="-4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реализовать</a:t>
                      </a:r>
                      <a:r>
                        <a:rPr lang="ru-RU" sz="300" spc="-3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Программу</a:t>
                      </a:r>
                      <a:r>
                        <a:rPr lang="ru-RU" sz="300" spc="-6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взаимодействия</a:t>
                      </a:r>
                      <a:r>
                        <a:rPr lang="ru-RU" sz="300" spc="-4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лицея </a:t>
                      </a:r>
                      <a:r>
                        <a:rPr lang="ru-RU" sz="300" spc="-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r>
                        <a:rPr lang="ru-RU" sz="300" spc="22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родительской общественности  «СЕМЬЯ и ЛИЦЕЙ: навстречу друг другу».</a:t>
                      </a:r>
                    </a:p>
                    <a:p>
                      <a:pPr marL="342900" marR="145415" lvl="0" indent="-342900" algn="just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238760" algn="l"/>
                        </a:tabLst>
                      </a:pP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Организовать психолого-педагогическое сопровождение родителей.</a:t>
                      </a:r>
                    </a:p>
                    <a:p>
                      <a:pPr marL="270510" indent="-180340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 Активизировать информирование родителей обучающихся лицея о жизни лицея и организации образовательного и воспитательного процесса.</a:t>
                      </a:r>
                      <a:endParaRPr lang="ru-RU" sz="3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747" marR="18747" marT="0" marB="0"/>
                </a:tc>
                <a:tc>
                  <a:txBody>
                    <a:bodyPr/>
                    <a:lstStyle/>
                    <a:p>
                      <a:pPr marL="342900" marR="252730" lvl="0" indent="-342900" algn="just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156210" algn="l"/>
                        </a:tabLst>
                      </a:pP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Выявление</a:t>
                      </a:r>
                      <a:r>
                        <a:rPr lang="ru-RU" sz="300" spc="-2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доля</a:t>
                      </a:r>
                      <a:r>
                        <a:rPr lang="ru-RU" sz="300" spc="-1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родителей</a:t>
                      </a:r>
                      <a:r>
                        <a:rPr lang="ru-RU" sz="300" spc="-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заинтересованных</a:t>
                      </a:r>
                      <a:r>
                        <a:rPr lang="ru-RU" sz="300" spc="-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учебным</a:t>
                      </a:r>
                      <a:r>
                        <a:rPr lang="ru-RU" sz="300" spc="-2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процессом</a:t>
                      </a:r>
                      <a:r>
                        <a:rPr lang="ru-RU" sz="300" spc="-2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своих</a:t>
                      </a:r>
                      <a:r>
                        <a:rPr lang="ru-RU" sz="300" spc="-28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детей.</a:t>
                      </a:r>
                    </a:p>
                    <a:p>
                      <a:pPr marL="342900" marR="252730" lvl="0" indent="-342900" algn="just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90170" algn="l"/>
                        </a:tabLst>
                      </a:pP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Увеличение </a:t>
                      </a:r>
                      <a:r>
                        <a:rPr lang="ru-RU" sz="300" spc="11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уровня</a:t>
                      </a:r>
                      <a:r>
                        <a:rPr lang="ru-RU" sz="300" spc="11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вовлеченности</a:t>
                      </a:r>
                      <a:r>
                        <a:rPr lang="ru-RU" sz="300" spc="1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родителей</a:t>
                      </a:r>
                      <a:r>
                        <a:rPr lang="ru-RU" sz="300" spc="1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образовательный и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воспитательный процессы на 50 %;</a:t>
                      </a:r>
                    </a:p>
                    <a:p>
                      <a:pPr marL="342900" marR="252730" lvl="0" indent="-342900" algn="just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156210" algn="l"/>
                        </a:tabLst>
                      </a:pP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Увеличение  доля родителей, регулярно посещающих родительские собрания,</a:t>
                      </a:r>
                      <a:r>
                        <a:rPr lang="ru-RU" sz="300" spc="22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участвующих  во всеобучах, совместных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детско-родительских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мероприятиях</a:t>
                      </a:r>
                      <a:r>
                        <a:rPr lang="ru-RU" sz="300" spc="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</a:t>
                      </a:r>
                      <a:r>
                        <a:rPr lang="ru-RU" sz="300" spc="-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10%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Разработана,</a:t>
                      </a:r>
                      <a:r>
                        <a:rPr lang="ru-RU" sz="300" spc="-1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утверждена</a:t>
                      </a:r>
                      <a:r>
                        <a:rPr lang="ru-RU" sz="300" spc="-2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r>
                        <a:rPr lang="ru-RU" sz="300" spc="-2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реализована</a:t>
                      </a:r>
                      <a:r>
                        <a:rPr lang="ru-RU" sz="300" spc="-2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программа</a:t>
                      </a:r>
                      <a:r>
                        <a:rPr lang="ru-RU" sz="300" spc="26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взаимодействия</a:t>
                      </a:r>
                      <a:r>
                        <a:rPr lang="ru-RU" sz="300" spc="-2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лицея </a:t>
                      </a:r>
                      <a:r>
                        <a:rPr lang="ru-RU" sz="300" spc="-28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r>
                        <a:rPr lang="ru-RU" sz="300" spc="28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родителей</a:t>
                      </a:r>
                      <a:r>
                        <a:rPr lang="ru-RU" sz="3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«СЕМЬЯ</a:t>
                      </a:r>
                      <a:r>
                        <a:rPr lang="ru-RU" sz="300" spc="-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r>
                        <a:rPr lang="ru-RU" sz="300" spc="-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ЛИЦЕЙ:</a:t>
                      </a:r>
                      <a:r>
                        <a:rPr lang="ru-RU" sz="300" spc="-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навстречу</a:t>
                      </a:r>
                      <a:r>
                        <a:rPr lang="ru-RU" sz="300" spc="-3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друг</a:t>
                      </a:r>
                      <a:r>
                        <a:rPr lang="ru-RU" sz="300" spc="-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другу»</a:t>
                      </a:r>
                      <a:endParaRPr lang="ru-RU" sz="3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747" marR="187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3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747" marR="18747" marT="0" marB="0"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0992470"/>
              </p:ext>
            </p:extLst>
          </p:nvPr>
        </p:nvGraphicFramePr>
        <p:xfrm>
          <a:off x="395536" y="2204864"/>
          <a:ext cx="8568952" cy="470535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4284040"/>
                <a:gridCol w="4284912"/>
              </a:tblGrid>
              <a:tr h="233165">
                <a:tc>
                  <a:txBody>
                    <a:bodyPr/>
                    <a:lstStyle/>
                    <a:p>
                      <a:pPr marL="69850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Основные </a:t>
                      </a:r>
                      <a:r>
                        <a:rPr lang="ru-RU" sz="1400" b="1" dirty="0" smtClean="0">
                          <a:effectLst/>
                        </a:rPr>
                        <a:t>задачи</a:t>
                      </a:r>
                      <a:endParaRPr lang="ru-RU" sz="11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177" marR="601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spc="-5" dirty="0">
                          <a:effectLst/>
                        </a:rPr>
                        <a:t>Ожидаемые результаты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77" marR="60177" marT="0" marB="0"/>
                </a:tc>
              </a:tr>
              <a:tr h="41750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  Дефицит педагогических кадров </a:t>
                      </a:r>
                    </a:p>
                    <a:p>
                      <a:pPr marL="342900" marR="145415" lvl="0" indent="-342900" algn="just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294005" algn="l"/>
                        </a:tabLst>
                      </a:pPr>
                      <a:r>
                        <a:rPr lang="ru-RU" sz="1400" dirty="0">
                          <a:effectLst/>
                        </a:rPr>
                        <a:t>Проанализировать педагогический состав лицея для выявления кадрового дефицита, спрогнозировать потребности лицея в учителях-предметниках с целью сохранения и развития имеющегося кадрового потенциала.</a:t>
                      </a:r>
                      <a:endParaRPr lang="ru-RU" sz="1100" dirty="0">
                        <a:effectLst/>
                      </a:endParaRPr>
                    </a:p>
                    <a:p>
                      <a:pPr marL="342900" marR="145415" lvl="0" indent="-342900" algn="just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294005" algn="l"/>
                        </a:tabLst>
                      </a:pPr>
                      <a:r>
                        <a:rPr lang="ru-RU" sz="1400" dirty="0">
                          <a:effectLst/>
                        </a:rPr>
                        <a:t>Организовать профессиональную переподготовку 1-2 учителей с целью устранения дефицита в педагогических кадрах.</a:t>
                      </a:r>
                      <a:endParaRPr lang="ru-RU" sz="1100" dirty="0">
                        <a:effectLst/>
                      </a:endParaRPr>
                    </a:p>
                    <a:p>
                      <a:pPr marL="342900" marR="145415" lvl="0" indent="-342900" algn="just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294005" algn="l"/>
                        </a:tabLst>
                      </a:pPr>
                      <a:r>
                        <a:rPr lang="ru-RU" sz="1400" dirty="0">
                          <a:effectLst/>
                        </a:rPr>
                        <a:t>Совершенствовать систему</a:t>
                      </a:r>
                      <a:r>
                        <a:rPr lang="ru-RU" sz="1400" spc="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повышения</a:t>
                      </a:r>
                      <a:r>
                        <a:rPr lang="ru-RU" sz="1400" spc="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квалификации педагогических</a:t>
                      </a:r>
                      <a:r>
                        <a:rPr lang="ru-RU" sz="1400" spc="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работников,</a:t>
                      </a:r>
                      <a:r>
                        <a:rPr lang="ru-RU" sz="1400" spc="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в</a:t>
                      </a:r>
                      <a:r>
                        <a:rPr lang="ru-RU" sz="1400" spc="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том</a:t>
                      </a:r>
                      <a:r>
                        <a:rPr lang="ru-RU" sz="1400" spc="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числе</a:t>
                      </a:r>
                      <a:r>
                        <a:rPr lang="ru-RU" sz="1400" spc="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развивать внутрилицейскую</a:t>
                      </a:r>
                      <a:r>
                        <a:rPr lang="ru-RU" sz="1400" spc="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подготовку</a:t>
                      </a:r>
                      <a:r>
                        <a:rPr lang="ru-RU" sz="1400" spc="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педагогов.</a:t>
                      </a:r>
                      <a:endParaRPr lang="ru-RU" sz="1100" dirty="0">
                        <a:effectLst/>
                      </a:endParaRPr>
                    </a:p>
                    <a:p>
                      <a:pPr marL="342900" marR="145415" lvl="0" indent="-342900" algn="just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256540" algn="l"/>
                        </a:tabLst>
                      </a:pPr>
                      <a:r>
                        <a:rPr lang="ru-RU" sz="1400" dirty="0">
                          <a:effectLst/>
                        </a:rPr>
                        <a:t>Активизировать творческий потенциал и профессиональный рост молодых учителей и</a:t>
                      </a:r>
                      <a:r>
                        <a:rPr lang="ru-RU" sz="1400" spc="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их</a:t>
                      </a:r>
                      <a:r>
                        <a:rPr lang="ru-RU" sz="1400" spc="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наставников,</a:t>
                      </a:r>
                      <a:r>
                        <a:rPr lang="ru-RU" sz="1400" spc="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что</a:t>
                      </a:r>
                      <a:r>
                        <a:rPr lang="ru-RU" sz="1400" spc="5" dirty="0">
                          <a:effectLst/>
                        </a:rPr>
                        <a:t> обеспечит </a:t>
                      </a:r>
                      <a:r>
                        <a:rPr lang="ru-RU" sz="1400" dirty="0">
                          <a:effectLst/>
                        </a:rPr>
                        <a:t>формированию</a:t>
                      </a:r>
                      <a:r>
                        <a:rPr lang="ru-RU" sz="1400" spc="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стабильного</a:t>
                      </a:r>
                      <a:r>
                        <a:rPr lang="ru-RU" sz="1400" spc="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кадрового</a:t>
                      </a:r>
                      <a:r>
                        <a:rPr lang="ru-RU" sz="1400" spc="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состава</a:t>
                      </a:r>
                      <a:r>
                        <a:rPr lang="ru-RU" sz="1400" spc="5" dirty="0">
                          <a:effectLst/>
                        </a:rPr>
                        <a:t> лицея.</a:t>
                      </a:r>
                      <a:endParaRPr lang="ru-RU" sz="1100" dirty="0">
                        <a:effectLst/>
                      </a:endParaRPr>
                    </a:p>
                    <a:p>
                      <a:pPr marL="342900" marR="145415" lvl="0" indent="-342900" algn="just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294005" algn="l"/>
                        </a:tabLst>
                      </a:pPr>
                      <a:r>
                        <a:rPr lang="ru-RU" sz="1400" dirty="0">
                          <a:effectLst/>
                        </a:rPr>
                        <a:t>Использовать возможность Сетевого</a:t>
                      </a:r>
                      <a:r>
                        <a:rPr lang="ru-RU" sz="1400" spc="-1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взаимодействия</a:t>
                      </a:r>
                      <a:r>
                        <a:rPr lang="ru-RU" sz="1400" spc="-1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и</a:t>
                      </a:r>
                      <a:r>
                        <a:rPr lang="ru-RU" sz="1400" spc="-1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социального</a:t>
                      </a:r>
                      <a:r>
                        <a:rPr lang="ru-RU" sz="1400" spc="-3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партнерства</a:t>
                      </a:r>
                      <a:r>
                        <a:rPr lang="ru-RU" sz="1400" spc="-1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в</a:t>
                      </a:r>
                      <a:r>
                        <a:rPr lang="ru-RU" sz="1400" spc="-1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развитии</a:t>
                      </a:r>
                      <a:r>
                        <a:rPr lang="ru-RU" sz="1400" spc="-1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кадрового потенциала.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77" marR="60177" marT="0" marB="0"/>
                </a:tc>
                <a:tc>
                  <a:txBody>
                    <a:bodyPr/>
                    <a:lstStyle/>
                    <a:p>
                      <a:pPr marL="342900" marR="252730" lvl="0" indent="-342900" algn="just">
                        <a:lnSpc>
                          <a:spcPts val="1350"/>
                        </a:lnSpc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156210" algn="l"/>
                        </a:tabLst>
                      </a:pPr>
                      <a:r>
                        <a:rPr lang="ru-RU" sz="1400" dirty="0">
                          <a:effectLst/>
                        </a:rPr>
                        <a:t>Снижение количества вакантных ставок; 100% укомплектованность лицея педагогическими кадрами в 2022-2023 учебном году.</a:t>
                      </a:r>
                      <a:endParaRPr lang="ru-RU" sz="1100" dirty="0">
                        <a:effectLst/>
                      </a:endParaRPr>
                    </a:p>
                    <a:p>
                      <a:pPr marL="342900" marR="252730" lvl="0" indent="-342900" algn="just">
                        <a:lnSpc>
                          <a:spcPts val="1350"/>
                        </a:lnSpc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156210" algn="l"/>
                        </a:tabLst>
                      </a:pPr>
                      <a:r>
                        <a:rPr lang="ru-RU" sz="1400" dirty="0">
                          <a:effectLst/>
                        </a:rPr>
                        <a:t>Увеличение доли педагогических работников, вовлеченных программу </a:t>
                      </a:r>
                      <a:r>
                        <a:rPr lang="ru-RU" sz="1400" spc="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наставничества,</a:t>
                      </a:r>
                      <a:r>
                        <a:rPr lang="ru-RU" sz="1400" spc="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от</a:t>
                      </a:r>
                      <a:r>
                        <a:rPr lang="ru-RU" sz="1400" spc="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общего</a:t>
                      </a:r>
                      <a:r>
                        <a:rPr lang="ru-RU" sz="1400" spc="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числа </a:t>
                      </a:r>
                      <a:r>
                        <a:rPr lang="ru-RU" sz="1400" spc="-28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педагогических</a:t>
                      </a:r>
                      <a:r>
                        <a:rPr lang="ru-RU" sz="1400" spc="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работников  на 10%.</a:t>
                      </a:r>
                      <a:endParaRPr lang="ru-RU" sz="1100" dirty="0">
                        <a:effectLst/>
                      </a:endParaRPr>
                    </a:p>
                    <a:p>
                      <a:pPr marL="342900" marR="252730" lvl="0" indent="-342900" algn="just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</a:pPr>
                      <a:r>
                        <a:rPr lang="ru-RU" sz="1400" dirty="0">
                          <a:effectLst/>
                        </a:rPr>
                        <a:t>Повышение</a:t>
                      </a:r>
                      <a:r>
                        <a:rPr lang="ru-RU" sz="1400" spc="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доли</a:t>
                      </a:r>
                      <a:r>
                        <a:rPr lang="ru-RU" sz="1400" spc="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педагогических</a:t>
                      </a:r>
                      <a:r>
                        <a:rPr lang="ru-RU" sz="1400" spc="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работников,</a:t>
                      </a:r>
                      <a:r>
                        <a:rPr lang="ru-RU" sz="1400" spc="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прошедших</a:t>
                      </a:r>
                      <a:r>
                        <a:rPr lang="ru-RU" sz="1400" spc="-28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повышение</a:t>
                      </a:r>
                      <a:r>
                        <a:rPr lang="ru-RU" sz="1400" spc="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квалификации,</a:t>
                      </a:r>
                      <a:r>
                        <a:rPr lang="ru-RU" sz="1400" spc="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программы</a:t>
                      </a:r>
                      <a:r>
                        <a:rPr lang="ru-RU" sz="1400" spc="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профессиональной</a:t>
                      </a:r>
                      <a:r>
                        <a:rPr lang="ru-RU" sz="1400" spc="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подготовки до 100%. </a:t>
                      </a:r>
                      <a:endParaRPr lang="ru-RU" sz="1100" dirty="0">
                        <a:effectLst/>
                      </a:endParaRPr>
                    </a:p>
                    <a:p>
                      <a:pPr marL="342900" marR="252730" lvl="0" indent="-342900" algn="just"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</a:pPr>
                      <a:r>
                        <a:rPr lang="ru-RU" sz="1400" dirty="0">
                          <a:effectLst/>
                        </a:rPr>
                        <a:t>Повышение</a:t>
                      </a:r>
                      <a:r>
                        <a:rPr lang="ru-RU" sz="1400" spc="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доли</a:t>
                      </a:r>
                      <a:r>
                        <a:rPr lang="ru-RU" sz="1400" spc="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педагогических</a:t>
                      </a:r>
                      <a:r>
                        <a:rPr lang="ru-RU" sz="1400" spc="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работников,</a:t>
                      </a:r>
                      <a:r>
                        <a:rPr lang="ru-RU" sz="1400" spc="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принявших</a:t>
                      </a:r>
                      <a:r>
                        <a:rPr lang="ru-RU" sz="1400" spc="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участие</a:t>
                      </a:r>
                      <a:r>
                        <a:rPr lang="ru-RU" sz="1400" spc="-1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в</a:t>
                      </a:r>
                      <a:r>
                        <a:rPr lang="ru-RU" sz="1400" spc="-1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профессиональных</a:t>
                      </a:r>
                      <a:r>
                        <a:rPr lang="ru-RU" sz="1400" spc="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конкурсах</a:t>
                      </a:r>
                      <a:r>
                        <a:rPr lang="ru-RU" sz="1400" spc="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и</a:t>
                      </a:r>
                      <a:r>
                        <a:rPr lang="ru-RU" sz="1400" spc="-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проектах в 2022-2023 уч. году на 2 человека</a:t>
                      </a:r>
                      <a:endParaRPr lang="ru-RU" sz="1100" dirty="0">
                        <a:effectLst/>
                      </a:endParaRPr>
                    </a:p>
                    <a:p>
                      <a:pPr marL="342900" marR="252730" lvl="0" indent="-342900" algn="just">
                        <a:lnSpc>
                          <a:spcPts val="1350"/>
                        </a:lnSpc>
                        <a:spcAft>
                          <a:spcPts val="0"/>
                        </a:spcAft>
                        <a:buSzPts val="1200"/>
                        <a:buFont typeface="Times New Roman"/>
                        <a:buChar char="-"/>
                        <a:tabLst>
                          <a:tab pos="156210" algn="l"/>
                        </a:tabLst>
                      </a:pPr>
                      <a:r>
                        <a:rPr lang="ru-RU" sz="1400" dirty="0">
                          <a:effectLst/>
                        </a:rPr>
                        <a:t>Повышение</a:t>
                      </a:r>
                      <a:r>
                        <a:rPr lang="ru-RU" sz="1400" spc="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числа</a:t>
                      </a:r>
                      <a:r>
                        <a:rPr lang="ru-RU" sz="1400" spc="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педагогических</a:t>
                      </a:r>
                      <a:r>
                        <a:rPr lang="ru-RU" sz="1400" spc="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работников и администрации,</a:t>
                      </a:r>
                      <a:r>
                        <a:rPr lang="ru-RU" sz="1400" spc="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прошедших </a:t>
                      </a:r>
                      <a:r>
                        <a:rPr lang="ru-RU" sz="1400" spc="-28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независимую оценку</a:t>
                      </a:r>
                      <a:r>
                        <a:rPr lang="ru-RU" sz="1400" spc="-3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профессиональных</a:t>
                      </a:r>
                      <a:r>
                        <a:rPr lang="ru-RU" sz="1400" spc="-1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компетенций в период .</a:t>
                      </a:r>
                      <a:endParaRPr lang="ru-RU" sz="1100" dirty="0">
                        <a:effectLst/>
                      </a:endParaRPr>
                    </a:p>
                    <a:p>
                      <a:pPr marL="238760" marR="252730" algn="just">
                        <a:lnSpc>
                          <a:spcPts val="1350"/>
                        </a:lnSpc>
                        <a:spcAft>
                          <a:spcPts val="0"/>
                        </a:spcAft>
                        <a:tabLst>
                          <a:tab pos="156210" algn="l"/>
                        </a:tabLst>
                      </a:pPr>
                      <a:r>
                        <a:rPr lang="ru-RU" sz="1400" dirty="0" smtClean="0">
                          <a:effectLst/>
                        </a:rPr>
                        <a:t>    Учителя  </a:t>
                      </a:r>
                      <a:r>
                        <a:rPr lang="ru-RU" sz="1400" dirty="0">
                          <a:effectLst/>
                        </a:rPr>
                        <a:t>- 6 человека.</a:t>
                      </a:r>
                      <a:endParaRPr lang="ru-RU" sz="1100" dirty="0">
                        <a:effectLst/>
                      </a:endParaRPr>
                    </a:p>
                    <a:p>
                      <a:pPr marL="238760" marR="252730" algn="just">
                        <a:lnSpc>
                          <a:spcPts val="1350"/>
                        </a:lnSpc>
                        <a:spcAft>
                          <a:spcPts val="0"/>
                        </a:spcAft>
                        <a:tabLst>
                          <a:tab pos="156210" algn="l"/>
                        </a:tabLst>
                      </a:pPr>
                      <a:r>
                        <a:rPr lang="ru-RU" sz="1400" dirty="0" smtClean="0">
                          <a:effectLst/>
                        </a:rPr>
                        <a:t>    Члены </a:t>
                      </a:r>
                      <a:r>
                        <a:rPr lang="ru-RU" sz="1400" dirty="0">
                          <a:effectLst/>
                        </a:rPr>
                        <a:t>администрации – 2 человека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77" marR="6017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3665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реализовано в период  декабрь-май 2022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340768"/>
            <a:ext cx="3538736" cy="5400600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lvl="0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Мониторинг потребности лицея в педагогических кадрах на 2022-2023 учебный год.</a:t>
            </a:r>
          </a:p>
          <a:p>
            <a:pPr lvl="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Составлена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предварительной нагрузки на 2022-2023 учебный год</a:t>
            </a:r>
          </a:p>
          <a:p>
            <a:pPr lvl="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Составлены справки о потребности в педагогических кадрах на 2022-2023 учебный год ЦЗН</a:t>
            </a:r>
          </a:p>
          <a:p>
            <a:pPr lvl="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Размещены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заявки по вакансиям в ЦЗН 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Направлены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письма-заявки с имеющимися вакансиями в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УрГПУ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ШГПУ, приняли участие в Дне карьеры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педколледжа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с целью привлечения молодых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специалистов</a:t>
            </a:r>
          </a:p>
          <a:p>
            <a:pPr lvl="0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Проведено корпоративное обучение по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ФГ</a:t>
            </a:r>
          </a:p>
          <a:p>
            <a:pPr lvl="0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Проведен методический  день:</a:t>
            </a:r>
          </a:p>
          <a:p>
            <a:pPr marL="0" lvl="0" indent="0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«Обновление содержания программ дополнительного образования в контексте развития функциональной грамотности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школьников»</a:t>
            </a:r>
          </a:p>
          <a:p>
            <a:pPr lvl="0"/>
            <a:endParaRPr lang="ru-RU" sz="1400" dirty="0"/>
          </a:p>
          <a:p>
            <a:pPr marL="0" indent="0">
              <a:buNone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644008" y="1781199"/>
            <a:ext cx="3538736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139952" y="1340768"/>
            <a:ext cx="4680520" cy="507342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0"/>
              </a:spcBef>
            </a:pP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Фестиваль </a:t>
            </a:r>
            <a:r>
              <a:rPr lang="ru-RU" sz="1600" u="sng" dirty="0">
                <a:latin typeface="Times New Roman" pitchFamily="18" charset="0"/>
                <a:cs typeface="Times New Roman" pitchFamily="18" charset="0"/>
              </a:rPr>
              <a:t>открытых уроков: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«Общие подходы к формированию функциональной грамотности обучающихся Лицея № 9»</a:t>
            </a:r>
          </a:p>
          <a:p>
            <a:pPr lvl="0">
              <a:spcBef>
                <a:spcPts val="0"/>
              </a:spcBef>
            </a:pPr>
            <a:r>
              <a:rPr lang="ru-RU" sz="1600" u="sng" dirty="0">
                <a:latin typeface="Times New Roman" pitchFamily="18" charset="0"/>
                <a:cs typeface="Times New Roman" pitchFamily="18" charset="0"/>
              </a:rPr>
              <a:t>Круглый стол - методический диалог: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«Применение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практике преподавания приёмов, форм работы и заданий на формирование функциональной грамотности»</a:t>
            </a:r>
          </a:p>
          <a:p>
            <a:pPr lvl="0">
              <a:spcBef>
                <a:spcPts val="0"/>
              </a:spcBef>
            </a:pPr>
            <a:r>
              <a:rPr lang="ru-RU" sz="1600" u="sng" dirty="0">
                <a:latin typeface="Times New Roman" pitchFamily="18" charset="0"/>
                <a:cs typeface="Times New Roman" pitchFamily="18" charset="0"/>
              </a:rPr>
              <a:t>Лицейские педагогические чтения: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"Формирование и развитие функциональной грамотности – одна из основных задач современного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образования»</a:t>
            </a:r>
          </a:p>
          <a:p>
            <a:pPr lvl="0">
              <a:spcBef>
                <a:spcPts val="0"/>
              </a:spcBef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Межлицейский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круглый стол по вопросам формирования и оценивания ФГ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Семинар-практикум: «Анализ мониторинга проведенных в марте оценочных процедур (ВПР). Корректировка рабочих программ</a:t>
            </a:r>
          </a:p>
          <a:p>
            <a:pPr>
              <a:spcBef>
                <a:spcPts val="0"/>
              </a:spcBef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         Участие педагогов в процедуре оценки предметных и методических компетенций учителей в рамках реализации ДПП ПК «Школа современного учителя»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41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англ.яз_5\Desktop\IMG-20220422-WA00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71" y="1743543"/>
            <a:ext cx="2555925" cy="1437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англ.яз_5\Desktop\IMG-20220422-WA001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896" y="182456"/>
            <a:ext cx="3136032" cy="152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англ.яз_5\Desktop\IMG_20220424_01415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63" y="3068960"/>
            <a:ext cx="2383234" cy="1787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англ.яз_5\Desktop\IMG-20220422-WA001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1" y="214782"/>
            <a:ext cx="2717797" cy="1528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англ.яз_5\Desktop\IMG20220324145108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93" y="4280468"/>
            <a:ext cx="2414204" cy="2414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711" y="1743543"/>
            <a:ext cx="6092808" cy="4925817"/>
          </a:xfrm>
          <a:prstGeom prst="rect">
            <a:avLst/>
          </a:prstGeom>
        </p:spPr>
      </p:pic>
      <p:pic>
        <p:nvPicPr>
          <p:cNvPr id="3081" name="Picture 9" descr="C:\Users\англ.яз_5\Desktop\к презентации\5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94" y="-195797"/>
            <a:ext cx="2492618" cy="25029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30116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КАДРЫ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674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2187</TotalTime>
  <Words>1726</Words>
  <Application>Microsoft Office PowerPoint</Application>
  <PresentationFormat>Экран (4:3)</PresentationFormat>
  <Paragraphs>228</Paragraphs>
  <Slides>14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Опыт работы Лицея № 9 в рамках реализации 1 этапа проекта  500+ 2022</vt:lpstr>
      <vt:lpstr>Краткая характеристика Лицея № 9 – участника проекта 500+</vt:lpstr>
      <vt:lpstr>Педагогический коллектив Лицея</vt:lpstr>
      <vt:lpstr>Рисковые профили</vt:lpstr>
      <vt:lpstr>1 этап проекта </vt:lpstr>
      <vt:lpstr>Презентация PowerPoint</vt:lpstr>
      <vt:lpstr>Рисковый профиль  «Дефицит кадров»</vt:lpstr>
      <vt:lpstr>Что реализовано в период  декабрь-май 2022</vt:lpstr>
      <vt:lpstr>Презентация PowerPoint</vt:lpstr>
      <vt:lpstr>Рисковый профиль  «Низкий уровень вовлеченности родителей»</vt:lpstr>
      <vt:lpstr>Что реализовано в период  декабрь-май 2022</vt:lpstr>
      <vt:lpstr>Сотрудничество семьи и Лицея</vt:lpstr>
      <vt:lpstr>Презентация PowerPoint</vt:lpstr>
      <vt:lpstr>Итоги 1 этапа: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Опыт работы Лицея № 9 в рамках реализации проекта 500+ 2022</dc:title>
  <dc:creator>Tatia</dc:creator>
  <cp:lastModifiedBy>Александр</cp:lastModifiedBy>
  <cp:revision>26</cp:revision>
  <dcterms:created xsi:type="dcterms:W3CDTF">2022-05-12T17:40:36Z</dcterms:created>
  <dcterms:modified xsi:type="dcterms:W3CDTF">2023-01-21T13:01:57Z</dcterms:modified>
</cp:coreProperties>
</file>